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59" r:id="rId3"/>
    <p:sldId id="266" r:id="rId4"/>
    <p:sldId id="278" r:id="rId5"/>
    <p:sldId id="305" r:id="rId6"/>
    <p:sldId id="306" r:id="rId7"/>
    <p:sldId id="281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285" r:id="rId19"/>
    <p:sldId id="275" r:id="rId20"/>
  </p:sldIdLst>
  <p:sldSz cx="12192000" cy="6858000"/>
  <p:notesSz cx="6858000" cy="9144000"/>
  <p:embeddedFontLst>
    <p:embeddedFont>
      <p:font typeface="나눔스퀘어_ac" panose="020B0600000101010101" pitchFamily="50" charset="-127"/>
      <p:regular r:id="rId23"/>
    </p:embeddedFont>
    <p:embeddedFont>
      <p:font typeface="나눔스퀘어_ac Bold" panose="020B0600000101010101" pitchFamily="50" charset="-127"/>
      <p:bold r:id="rId24"/>
    </p:embeddedFont>
    <p:embeddedFont>
      <p:font typeface="나눔스퀘어_ac ExtraBold" panose="020B0600000101010101" pitchFamily="50" charset="-127"/>
      <p:bold r:id="rId25"/>
    </p:embeddedFont>
    <p:embeddedFont>
      <p:font typeface="12롯데마트행복Bold" panose="02020603020101020101" pitchFamily="18" charset="-127"/>
      <p:regular r:id="rId26"/>
    </p:embeddedFont>
    <p:embeddedFont>
      <p:font typeface="12롯데마트행복Light" panose="02020603020101020101" pitchFamily="18" charset="-127"/>
      <p:regular r:id="rId27"/>
    </p:embeddedFont>
    <p:embeddedFont>
      <p:font typeface="Roboto" panose="02000000000000000000" pitchFamily="2" charset="0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5D4"/>
    <a:srgbClr val="1B3C35"/>
    <a:srgbClr val="D2B4A9"/>
    <a:srgbClr val="2A5963"/>
    <a:srgbClr val="1B3C33"/>
    <a:srgbClr val="E4C2A9"/>
    <a:srgbClr val="F3D5BB"/>
    <a:srgbClr val="34717F"/>
    <a:srgbClr val="2F6672"/>
    <a:srgbClr val="60A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5" autoAdjust="0"/>
    <p:restoredTop sz="77176" autoAdjust="0"/>
  </p:normalViewPr>
  <p:slideViewPr>
    <p:cSldViewPr snapToGrid="0" showGuides="1">
      <p:cViewPr varScale="1">
        <p:scale>
          <a:sx n="88" d="100"/>
          <a:sy n="88" d="100"/>
        </p:scale>
        <p:origin x="120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309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24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03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41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7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345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7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56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66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00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488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8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28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74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6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5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  <a:prstGeom prst="rect">
            <a:avLst/>
          </a:prstGeo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686306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4" y="2337487"/>
            <a:ext cx="7923931" cy="146685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ko-KR" altLang="en-US" sz="4800" dirty="0"/>
              <a:t>키야</a:t>
            </a:r>
            <a:br>
              <a:rPr lang="en-US" altLang="ko-KR" sz="4800" dirty="0"/>
            </a:br>
            <a:r>
              <a:rPr lang="en-US" altLang="ko-KR" sz="3600" dirty="0"/>
              <a:t>(Keyword Article)</a:t>
            </a:r>
            <a:endParaRPr lang="ko-KR" altLang="en-US" sz="480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0649" y="3918312"/>
            <a:ext cx="3370802" cy="313059"/>
          </a:xfrm>
        </p:spPr>
        <p:txBody>
          <a:bodyPr/>
          <a:lstStyle/>
          <a:p>
            <a:pPr algn="ctr"/>
            <a:r>
              <a:rPr lang="en-US" altLang="ko-KR" sz="1100" dirty="0"/>
              <a:t>202012178 </a:t>
            </a:r>
            <a:r>
              <a:rPr lang="ko-KR" altLang="en-US" sz="1100" dirty="0"/>
              <a:t>김아은         </a:t>
            </a:r>
            <a:r>
              <a:rPr lang="en-US" altLang="ko-KR" sz="1100" dirty="0"/>
              <a:t>202018392 </a:t>
            </a:r>
            <a:r>
              <a:rPr lang="ko-KR" altLang="en-US" sz="1100" dirty="0" err="1"/>
              <a:t>박나현</a:t>
            </a:r>
            <a:endParaRPr lang="ko-KR" altLang="en-US" sz="11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9106189" y="6093782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ADC5817-DC9B-3408-E596-4ED0F3BB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42" y="2277315"/>
            <a:ext cx="6167029" cy="4277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7444E6-AB04-0E2E-9203-5E7F2DA60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625" y="2981835"/>
            <a:ext cx="4298302" cy="3798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D0DF1B-EB66-A20B-FDF3-823EFF79C68A}"/>
              </a:ext>
            </a:extLst>
          </p:cNvPr>
          <p:cNvSpPr txBox="1"/>
          <p:nvPr/>
        </p:nvSpPr>
        <p:spPr>
          <a:xfrm>
            <a:off x="1035170" y="1744057"/>
            <a:ext cx="8919713" cy="466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Today Issue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28FEEE45-A60C-775A-3F6F-174460333591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데모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142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BBB59A-32EC-A87B-C0D3-61F5B3002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604" y="2750024"/>
            <a:ext cx="7992792" cy="36263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C97A3B-8038-D94C-B8B4-7CD7732A442B}"/>
              </a:ext>
            </a:extLst>
          </p:cNvPr>
          <p:cNvSpPr txBox="1"/>
          <p:nvPr/>
        </p:nvSpPr>
        <p:spPr>
          <a:xfrm>
            <a:off x="1035170" y="1744057"/>
            <a:ext cx="8919713" cy="466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언론사별 보기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59D60B26-F556-2513-F1EF-0D3BAE9E0A71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데모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394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3BC7D6-200F-8910-7780-0B175E026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5" r="8046"/>
          <a:stretch/>
        </p:blipFill>
        <p:spPr>
          <a:xfrm>
            <a:off x="2568320" y="2331823"/>
            <a:ext cx="3198541" cy="39518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9EED88-C33A-7637-9B35-BBF17CD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140" y="2331823"/>
            <a:ext cx="3364700" cy="3951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B4BAB5-A06D-10DF-2C18-4E95391CCAEE}"/>
              </a:ext>
            </a:extLst>
          </p:cNvPr>
          <p:cNvSpPr txBox="1"/>
          <p:nvPr/>
        </p:nvSpPr>
        <p:spPr>
          <a:xfrm>
            <a:off x="1035170" y="1744057"/>
            <a:ext cx="8919713" cy="466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언론사별 보기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D24854BE-F831-7176-F4B6-18452B1524DC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데모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13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17F075-B5A5-1F5C-4CBC-7C2264F054DD}"/>
              </a:ext>
            </a:extLst>
          </p:cNvPr>
          <p:cNvGrpSpPr/>
          <p:nvPr/>
        </p:nvGrpSpPr>
        <p:grpSpPr>
          <a:xfrm>
            <a:off x="3450326" y="2432682"/>
            <a:ext cx="5291348" cy="3854782"/>
            <a:chOff x="2237117" y="1964882"/>
            <a:chExt cx="4379070" cy="31901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5B13B4B-47FA-BCD0-1735-B5AAE42B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7117" y="1964882"/>
              <a:ext cx="4379070" cy="31901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8FE1A20-8CFA-FC27-9AC6-8AD46C880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7117" y="3429000"/>
              <a:ext cx="4379070" cy="152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C5D530-6CF6-2BB1-F5B5-B5B1C4B9616C}"/>
              </a:ext>
            </a:extLst>
          </p:cNvPr>
          <p:cNvSpPr txBox="1"/>
          <p:nvPr/>
        </p:nvSpPr>
        <p:spPr>
          <a:xfrm>
            <a:off x="1035170" y="1744057"/>
            <a:ext cx="8919713" cy="466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My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Keyword News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5" name="제목 3">
            <a:extLst>
              <a:ext uri="{FF2B5EF4-FFF2-40B4-BE49-F238E27FC236}">
                <a16:creationId xmlns:a16="http://schemas.microsoft.com/office/drawing/2014/main" id="{987C7DBF-B9A8-9D95-F97D-5D98CADDC56D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데모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65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B70C007-BA37-07A4-ADB5-5E9521CAC86C}"/>
              </a:ext>
            </a:extLst>
          </p:cNvPr>
          <p:cNvGrpSpPr/>
          <p:nvPr/>
        </p:nvGrpSpPr>
        <p:grpSpPr>
          <a:xfrm>
            <a:off x="1369245" y="2533103"/>
            <a:ext cx="3847230" cy="3641816"/>
            <a:chOff x="4311466" y="838623"/>
            <a:chExt cx="5125587" cy="48519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370648-877E-6657-6815-2980F87B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1466" y="838623"/>
              <a:ext cx="5125587" cy="48519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F678C77-3347-3993-0925-8C8E7D0D59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65" b="78282"/>
            <a:stretch/>
          </p:blipFill>
          <p:spPr>
            <a:xfrm>
              <a:off x="5426459" y="838623"/>
              <a:ext cx="3210424" cy="105374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AF7FB8B-AF1E-4744-D18C-A31EC5B98C73}"/>
                </a:ext>
              </a:extLst>
            </p:cNvPr>
            <p:cNvSpPr/>
            <p:nvPr/>
          </p:nvSpPr>
          <p:spPr>
            <a:xfrm>
              <a:off x="8512629" y="1608636"/>
              <a:ext cx="507262" cy="283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0B9B2AB-2A5B-C9B8-CDB8-F70D5B72D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014" y="375868"/>
            <a:ext cx="3876934" cy="441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5481A4-79B1-2F87-8A3D-825F84676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222" y="2349251"/>
            <a:ext cx="2260989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F09519F-4157-19D0-10A1-7092FE423872}"/>
              </a:ext>
            </a:extLst>
          </p:cNvPr>
          <p:cNvSpPr/>
          <p:nvPr/>
        </p:nvSpPr>
        <p:spPr>
          <a:xfrm flipH="1">
            <a:off x="2847974" y="4698274"/>
            <a:ext cx="3357247" cy="567094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1D4326-75D6-CB4C-444F-9712148DFCF7}"/>
              </a:ext>
            </a:extLst>
          </p:cNvPr>
          <p:cNvSpPr/>
          <p:nvPr/>
        </p:nvSpPr>
        <p:spPr>
          <a:xfrm>
            <a:off x="1732034" y="4777740"/>
            <a:ext cx="1027217" cy="4952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06EFD8-35B4-CE7F-D510-9BF78E12F410}"/>
              </a:ext>
            </a:extLst>
          </p:cNvPr>
          <p:cNvSpPr txBox="1"/>
          <p:nvPr/>
        </p:nvSpPr>
        <p:spPr>
          <a:xfrm>
            <a:off x="1035170" y="1744057"/>
            <a:ext cx="8919713" cy="466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My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Keyword News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0564B916-E060-21E4-E1CC-E8983FB74934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데모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479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5AE9C63-17B1-6D9E-5560-909C97A3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912" y="2692813"/>
            <a:ext cx="4448175" cy="3694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FE5BAB-6009-D71F-1802-CABEF6542442}"/>
              </a:ext>
            </a:extLst>
          </p:cNvPr>
          <p:cNvSpPr txBox="1"/>
          <p:nvPr/>
        </p:nvSpPr>
        <p:spPr>
          <a:xfrm>
            <a:off x="1035170" y="1744057"/>
            <a:ext cx="8919713" cy="881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My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Keyword News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			  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2022/11/28 ‘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월드컵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‘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키워드에 따른 시각화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523E2C2A-24EA-0D76-E95D-E299F7EA6401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데모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018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3FACB28-D913-4490-D9CA-5585306B4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98"/>
          <a:stretch/>
        </p:blipFill>
        <p:spPr>
          <a:xfrm>
            <a:off x="6157689" y="2381137"/>
            <a:ext cx="5443761" cy="4132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1AC278-29E4-EDF9-EA48-621E858CC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073"/>
          <a:stretch/>
        </p:blipFill>
        <p:spPr>
          <a:xfrm>
            <a:off x="1173098" y="2353515"/>
            <a:ext cx="4265677" cy="386631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3C3CBF-F106-BCAB-EE66-7769E761F4EF}"/>
              </a:ext>
            </a:extLst>
          </p:cNvPr>
          <p:cNvSpPr/>
          <p:nvPr/>
        </p:nvSpPr>
        <p:spPr>
          <a:xfrm>
            <a:off x="1692542" y="5299215"/>
            <a:ext cx="663308" cy="20383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ACB0A2A-DE3E-1A08-B1F9-B3B562B1A097}"/>
              </a:ext>
            </a:extLst>
          </p:cNvPr>
          <p:cNvSpPr/>
          <p:nvPr/>
        </p:nvSpPr>
        <p:spPr>
          <a:xfrm>
            <a:off x="2380615" y="5401132"/>
            <a:ext cx="6926293" cy="21296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20D22B1-3CE7-DEBB-CAF1-55C00D28B1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352"/>
          <a:stretch/>
        </p:blipFill>
        <p:spPr>
          <a:xfrm>
            <a:off x="4143697" y="4778397"/>
            <a:ext cx="2228859" cy="622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DBBE69-D438-340F-4492-B0E340A5146D}"/>
              </a:ext>
            </a:extLst>
          </p:cNvPr>
          <p:cNvSpPr/>
          <p:nvPr/>
        </p:nvSpPr>
        <p:spPr>
          <a:xfrm>
            <a:off x="9329768" y="5262449"/>
            <a:ext cx="1052482" cy="12508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B63164-3793-B4ED-D7A7-5DC397EE8235}"/>
              </a:ext>
            </a:extLst>
          </p:cNvPr>
          <p:cNvSpPr txBox="1"/>
          <p:nvPr/>
        </p:nvSpPr>
        <p:spPr>
          <a:xfrm>
            <a:off x="1035170" y="1744057"/>
            <a:ext cx="8919713" cy="466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Diary</a:t>
            </a:r>
          </a:p>
        </p:txBody>
      </p:sp>
      <p:sp>
        <p:nvSpPr>
          <p:cNvPr id="26" name="제목 3">
            <a:extLst>
              <a:ext uri="{FF2B5EF4-FFF2-40B4-BE49-F238E27FC236}">
                <a16:creationId xmlns:a16="http://schemas.microsoft.com/office/drawing/2014/main" id="{E2031C92-B6C1-6AAF-9160-43135C9AA2C6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데모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36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BA3EA1-4850-A13A-B982-CD7DAA1B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210531"/>
            <a:ext cx="7467600" cy="4573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C17F34-6A4B-78DB-CF74-4C2AFBB28AD7}"/>
              </a:ext>
            </a:extLst>
          </p:cNvPr>
          <p:cNvSpPr txBox="1"/>
          <p:nvPr/>
        </p:nvSpPr>
        <p:spPr>
          <a:xfrm>
            <a:off x="1035170" y="1744057"/>
            <a:ext cx="8919713" cy="466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Keya Info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7DF10B5C-84BB-CC9D-187B-B546E257DF6D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데모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2889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11D2601E-4456-13C3-DAD7-8FE1DEF4D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1" y="5054600"/>
            <a:ext cx="1698652" cy="16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57A798-4BA5-E2FA-313C-DF10699E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508" y="4290526"/>
            <a:ext cx="2151691" cy="215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43680E-22BA-4DE7-B9C4-B76CDD72548D}"/>
              </a:ext>
            </a:extLst>
          </p:cNvPr>
          <p:cNvSpPr txBox="1"/>
          <p:nvPr/>
        </p:nvSpPr>
        <p:spPr>
          <a:xfrm>
            <a:off x="1492370" y="1959163"/>
            <a:ext cx="8919713" cy="3789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[ 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계획 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]				    	[ 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최종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결과 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로그인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회원가입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			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 	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로그인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회원가입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관심 키워드 설정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			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 	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관심 키워드 설정</a:t>
            </a:r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데일리 뉴스 키워드 및 시각화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 	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데일리 뉴스 키워드 및 시각화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  <a:sym typeface="Wingdings" panose="05000000000000000000" pitchFamily="2" charset="2"/>
            </a:endParaRPr>
          </a:p>
          <a:p>
            <a:pPr marL="3943350" lvl="8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데일리 뉴스 키워드별 보기</a:t>
            </a:r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  <a:sym typeface="Wingdings" panose="05000000000000000000" pitchFamily="2" charset="2"/>
            </a:endParaRPr>
          </a:p>
          <a:p>
            <a:pPr marL="3943350" lvl="8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	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뉴스 기사 요약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개인 키워드별 뉴스 보기 및 시각화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  	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개인 키워드별 뉴스 보기 및 시각화</a:t>
            </a:r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개인 다이어리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			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 	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개인 다이어리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lvl="8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  	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다이어리 별 메모 기능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06C70-53F0-E136-B258-355DB205C43B}"/>
              </a:ext>
            </a:extLst>
          </p:cNvPr>
          <p:cNvSpPr txBox="1"/>
          <p:nvPr/>
        </p:nvSpPr>
        <p:spPr>
          <a:xfrm>
            <a:off x="8382001" y="5169575"/>
            <a:ext cx="3238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160%!!!!</a:t>
            </a:r>
            <a:endParaRPr lang="ko-KR" altLang="en-US" sz="6000" dirty="0">
              <a:solidFill>
                <a:srgbClr val="FF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7A3FE3A6-752E-7C01-D922-7696C3DB9777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계획대비 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5646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4" y="2695574"/>
            <a:ext cx="7923931" cy="146685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ko-KR" altLang="en-US" sz="48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0335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0316" y="2996593"/>
            <a:ext cx="2500088" cy="563906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INDEX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555571" y="296862"/>
            <a:ext cx="3375221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 및 필요성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기능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데모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계획대비 결과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71948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163411D6-BD22-E533-2039-DDAA2BBE088E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개요 및 필요성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8426D-9970-9F61-51E4-6D4849272A9E}"/>
              </a:ext>
            </a:extLst>
          </p:cNvPr>
          <p:cNvSpPr txBox="1"/>
          <p:nvPr/>
        </p:nvSpPr>
        <p:spPr>
          <a:xfrm>
            <a:off x="2678288" y="2131031"/>
            <a:ext cx="702088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ko-KR" altLang="en-US" sz="1600" u="none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다양한 언론사와 </a:t>
            </a:r>
            <a:r>
              <a:rPr lang="ko-KR" altLang="en-US" sz="1600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하루</a:t>
            </a:r>
            <a:r>
              <a:rPr lang="ko-KR" altLang="en-US" sz="1600" u="none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sz="1600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1000</a:t>
            </a:r>
            <a:r>
              <a:rPr lang="ko-KR" altLang="en-US" sz="1600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여 </a:t>
            </a:r>
            <a:r>
              <a:rPr lang="ko-KR" altLang="en-US" sz="1600" u="none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건 이상의 뉴스 기사 </a:t>
            </a:r>
            <a:r>
              <a:rPr lang="ko-KR" altLang="en-US" sz="1600" u="none" spc="25" dirty="0" err="1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업로드되지만</a:t>
            </a:r>
            <a:br>
              <a:rPr lang="en-US" altLang="ko-KR" sz="1600" u="none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ko-KR" altLang="en-US" sz="1600" u="none" spc="25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불필요한 뉴스가 많으며 </a:t>
            </a:r>
            <a:r>
              <a:rPr lang="ko-KR" altLang="en-US" sz="1600" u="none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한번 읽고 버려지는 경우도 허다</a:t>
            </a:r>
            <a:r>
              <a:rPr lang="ko-KR" altLang="en-US" sz="1600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함</a:t>
            </a:r>
            <a:endParaRPr lang="en-US" altLang="ko-KR" sz="1600" u="none" spc="25" dirty="0">
              <a:solidFill>
                <a:srgbClr val="22524C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4B1E92C6-0E5A-6BA1-6B06-8D1B0A9A1635}"/>
              </a:ext>
            </a:extLst>
          </p:cNvPr>
          <p:cNvSpPr/>
          <p:nvPr/>
        </p:nvSpPr>
        <p:spPr>
          <a:xfrm rot="-113158">
            <a:off x="1701411" y="2089311"/>
            <a:ext cx="576456" cy="575888"/>
          </a:xfrm>
          <a:prstGeom prst="rect">
            <a:avLst/>
          </a:prstGeom>
          <a:solidFill>
            <a:srgbClr val="22524C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A4535-344A-B84A-618D-398417D91E8F}"/>
              </a:ext>
            </a:extLst>
          </p:cNvPr>
          <p:cNvSpPr txBox="1"/>
          <p:nvPr/>
        </p:nvSpPr>
        <p:spPr>
          <a:xfrm>
            <a:off x="1553535" y="2107949"/>
            <a:ext cx="83172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E77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1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0E31E1F9-CA1E-3967-DD64-733C38206044}"/>
              </a:ext>
            </a:extLst>
          </p:cNvPr>
          <p:cNvSpPr/>
          <p:nvPr/>
        </p:nvSpPr>
        <p:spPr>
          <a:xfrm rot="-113158">
            <a:off x="1701333" y="3086565"/>
            <a:ext cx="576612" cy="571172"/>
          </a:xfrm>
          <a:prstGeom prst="rect">
            <a:avLst/>
          </a:prstGeom>
          <a:solidFill>
            <a:srgbClr val="22524C"/>
          </a:solidFill>
        </p:spPr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FE6F734-4ACC-D9CE-D1F7-7D9BDBD13393}"/>
              </a:ext>
            </a:extLst>
          </p:cNvPr>
          <p:cNvSpPr txBox="1"/>
          <p:nvPr/>
        </p:nvSpPr>
        <p:spPr>
          <a:xfrm>
            <a:off x="1573775" y="3106628"/>
            <a:ext cx="83172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E77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2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8220F2F9-D791-3AF9-4A60-26B3E3BF7B62}"/>
              </a:ext>
            </a:extLst>
          </p:cNvPr>
          <p:cNvSpPr/>
          <p:nvPr/>
        </p:nvSpPr>
        <p:spPr>
          <a:xfrm rot="-113158">
            <a:off x="1696563" y="4130314"/>
            <a:ext cx="586152" cy="585574"/>
          </a:xfrm>
          <a:prstGeom prst="rect">
            <a:avLst/>
          </a:prstGeom>
          <a:solidFill>
            <a:srgbClr val="22524C"/>
          </a:solidFill>
        </p:spPr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4F01E6D-3E1D-4920-D2B9-3E98EBF8ED93}"/>
              </a:ext>
            </a:extLst>
          </p:cNvPr>
          <p:cNvSpPr txBox="1"/>
          <p:nvPr/>
        </p:nvSpPr>
        <p:spPr>
          <a:xfrm>
            <a:off x="1573775" y="4161385"/>
            <a:ext cx="83172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E77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3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82DEAA3B-21FE-6DD4-D5EC-9C6C045E4FDF}"/>
              </a:ext>
            </a:extLst>
          </p:cNvPr>
          <p:cNvSpPr/>
          <p:nvPr/>
        </p:nvSpPr>
        <p:spPr>
          <a:xfrm rot="-113158">
            <a:off x="1704475" y="5184928"/>
            <a:ext cx="570328" cy="569766"/>
          </a:xfrm>
          <a:prstGeom prst="rect">
            <a:avLst/>
          </a:prstGeom>
          <a:solidFill>
            <a:srgbClr val="22524C"/>
          </a:solidFill>
        </p:spPr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8DECFBB-8E45-243B-5F59-E00EE36CFCD6}"/>
              </a:ext>
            </a:extLst>
          </p:cNvPr>
          <p:cNvSpPr txBox="1"/>
          <p:nvPr/>
        </p:nvSpPr>
        <p:spPr>
          <a:xfrm>
            <a:off x="1573775" y="5200506"/>
            <a:ext cx="83172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E77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4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FF5C0E9A-3B22-7017-33BC-5BEF9129D6CA}"/>
              </a:ext>
            </a:extLst>
          </p:cNvPr>
          <p:cNvSpPr txBox="1"/>
          <p:nvPr/>
        </p:nvSpPr>
        <p:spPr>
          <a:xfrm>
            <a:off x="2678288" y="3249040"/>
            <a:ext cx="7020883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spcBef>
                <a:spcPct val="0"/>
              </a:spcBef>
            </a:pPr>
            <a:r>
              <a:rPr lang="ko-KR" altLang="en-US" sz="1600" u="none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다양한 분야 가운데 </a:t>
            </a:r>
            <a:r>
              <a:rPr lang="ko-KR" altLang="en-US" sz="1600" u="none" spc="25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특정 키워드가 속한 뉴스만 관심</a:t>
            </a:r>
            <a:r>
              <a:rPr lang="ko-KR" altLang="en-US" sz="1600" u="none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있는 사람들이 다수 존재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E4EE2EFB-CC6B-7E04-5FD6-C15CAB376542}"/>
              </a:ext>
            </a:extLst>
          </p:cNvPr>
          <p:cNvSpPr txBox="1"/>
          <p:nvPr/>
        </p:nvSpPr>
        <p:spPr>
          <a:xfrm>
            <a:off x="2678288" y="5340833"/>
            <a:ext cx="7020883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spcBef>
                <a:spcPct val="0"/>
              </a:spcBef>
            </a:pPr>
            <a:r>
              <a:rPr lang="ko-KR" altLang="en-US" sz="1600" u="none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뉴스에 </a:t>
            </a:r>
            <a:r>
              <a:rPr lang="ko-KR" altLang="en-US" sz="1600" u="none" spc="25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자주 언급된 키워드 시각화</a:t>
            </a:r>
            <a:r>
              <a:rPr lang="ko-KR" altLang="en-US" sz="1600" u="none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를 통해 트렌드를 파악하여 시간 절약에 도움</a:t>
            </a:r>
            <a:endParaRPr lang="en-US" altLang="ko-KR" sz="1600" u="none" spc="25" dirty="0">
              <a:solidFill>
                <a:srgbClr val="22524C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6C8D2AEC-33A8-74D0-0F88-ED9D3B601E06}"/>
              </a:ext>
            </a:extLst>
          </p:cNvPr>
          <p:cNvSpPr txBox="1"/>
          <p:nvPr/>
        </p:nvSpPr>
        <p:spPr>
          <a:xfrm>
            <a:off x="2678288" y="4176879"/>
            <a:ext cx="702088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spcBef>
                <a:spcPct val="0"/>
              </a:spcBef>
            </a:pPr>
            <a:r>
              <a:rPr lang="ko-KR" altLang="en-US" sz="1600" u="none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수많은 기사들 중 관심 기사를 빠르고 정확하게 </a:t>
            </a:r>
            <a:r>
              <a:rPr lang="ko-KR" altLang="en-US" sz="1600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확인하기 어려우므로</a:t>
            </a:r>
            <a:br>
              <a:rPr lang="en-US" altLang="ko-KR" sz="1600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ko-KR" altLang="en-US" sz="1600" u="none" spc="25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개인별 맞춤으로 선별</a:t>
            </a:r>
            <a:r>
              <a:rPr lang="ko-KR" altLang="en-US" sz="1600" u="none" spc="25" dirty="0">
                <a:solidFill>
                  <a:srgbClr val="22524C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하여 최우선적으로 제공할 필요성 제기</a:t>
            </a:r>
            <a:endParaRPr lang="en-US" altLang="ko-KR" sz="1600" u="none" spc="25" dirty="0">
              <a:solidFill>
                <a:srgbClr val="22524C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05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2308F8-D8C7-4C74-06DA-C054533471D4}"/>
              </a:ext>
            </a:extLst>
          </p:cNvPr>
          <p:cNvSpPr txBox="1"/>
          <p:nvPr/>
        </p:nvSpPr>
        <p:spPr>
          <a:xfrm>
            <a:off x="4977530" y="2360887"/>
            <a:ext cx="6654199" cy="2815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모든 언론사에서 발간되고 있는 기사 종합 검색 서비스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기사 제공을 넘어서</a:t>
            </a:r>
            <a:r>
              <a:rPr lang="en-US" altLang="ko-KR" sz="2000" dirty="0"/>
              <a:t>, </a:t>
            </a:r>
            <a:r>
              <a:rPr lang="ko-KR" altLang="en-US" sz="2000" dirty="0"/>
              <a:t>기사를 수집</a:t>
            </a:r>
            <a:r>
              <a:rPr lang="en-US" altLang="ko-KR" sz="2000" dirty="0"/>
              <a:t>, </a:t>
            </a:r>
            <a:r>
              <a:rPr lang="ko-KR" altLang="en-US" sz="2000" dirty="0"/>
              <a:t>분석</a:t>
            </a:r>
            <a:r>
              <a:rPr lang="en-US" altLang="ko-KR" sz="2000" dirty="0"/>
              <a:t>, </a:t>
            </a:r>
            <a:r>
              <a:rPr lang="ko-KR" altLang="en-US" sz="2000" dirty="0"/>
              <a:t>가공 </a:t>
            </a:r>
            <a:br>
              <a:rPr lang="en-US" altLang="ko-KR" sz="2000" dirty="0"/>
            </a:b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/>
              <a:t> 개인 맞춤형 서비스 제공 및 높은 정보의 퀄리티 보장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모든 뉴스를 읽어 트렌드를 파악하는 대신</a:t>
            </a:r>
            <a:br>
              <a:rPr lang="en-US" altLang="ko-KR" sz="2000" dirty="0"/>
            </a:br>
            <a:r>
              <a:rPr lang="ko-KR" altLang="en-US" sz="2000" dirty="0"/>
              <a:t>뉴스 가운데 많이 나온 </a:t>
            </a:r>
            <a:r>
              <a:rPr lang="ko-KR" altLang="en-US" sz="2000" dirty="0" err="1"/>
              <a:t>개체명</a:t>
            </a:r>
            <a:r>
              <a:rPr lang="ko-KR" altLang="en-US" sz="2000" dirty="0"/>
              <a:t> 시각화</a:t>
            </a:r>
            <a:br>
              <a:rPr lang="en-US" altLang="ko-KR" sz="2000" dirty="0"/>
            </a:b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/>
              <a:t> 트렌드 파악 시간 절약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A54E9B-0E08-4AF2-CC66-9EF05846EAA8}"/>
              </a:ext>
            </a:extLst>
          </p:cNvPr>
          <p:cNvGrpSpPr/>
          <p:nvPr/>
        </p:nvGrpSpPr>
        <p:grpSpPr>
          <a:xfrm>
            <a:off x="153871" y="2360875"/>
            <a:ext cx="4556616" cy="2936840"/>
            <a:chOff x="-457200" y="2895600"/>
            <a:chExt cx="8356362" cy="5385861"/>
          </a:xfrm>
        </p:grpSpPr>
        <p:pic>
          <p:nvPicPr>
            <p:cNvPr id="9" name="Picture 16" descr="노트북 컴퓨터 화면에 비즈니스 뉴스입니다. 인터넷에서 일간 신문을 압연. 온라인 뉴스 저널 롤. 다양한 헤드라인, 이미지, 인용문,  텍스트 기사가 있는 페이지. 벡터 일러스트 레이 션 평면 스타일 | 프리미엄 벡터">
              <a:extLst>
                <a:ext uri="{FF2B5EF4-FFF2-40B4-BE49-F238E27FC236}">
                  <a16:creationId xmlns:a16="http://schemas.microsoft.com/office/drawing/2014/main" id="{C4CD0181-E13B-B606-714C-1231D3D0F9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9" t="-942" r="7139" b="-942"/>
            <a:stretch/>
          </p:blipFill>
          <p:spPr bwMode="auto">
            <a:xfrm>
              <a:off x="2787888" y="2895600"/>
              <a:ext cx="5111274" cy="5162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그래픽 일러스트 컴퓨터 아이콘, 돋보기 만화, 유리, 다른 사람 png | PNGEgg">
              <a:extLst>
                <a:ext uri="{FF2B5EF4-FFF2-40B4-BE49-F238E27FC236}">
                  <a16:creationId xmlns:a16="http://schemas.microsoft.com/office/drawing/2014/main" id="{64EEC190-69A3-A4B0-E986-BBD468FAF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3" b="96585" l="10000" r="90000">
                          <a14:foregroundMark x1="37000" y1="93306" x2="36444" y2="96585"/>
                          <a14:foregroundMark x1="46778" y1="40710" x2="46111" y2="449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57200" y="3214161"/>
              <a:ext cx="6230287" cy="506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03256F1E-5C8A-1870-77A4-DEA290BB928F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개요 및 필요성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90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1109466"/>
            <a:ext cx="5510213" cy="567808"/>
          </a:xfrm>
        </p:spPr>
        <p:txBody>
          <a:bodyPr/>
          <a:lstStyle/>
          <a:p>
            <a:r>
              <a:rPr lang="ko-KR" altLang="en-US" dirty="0"/>
              <a:t>주요 기능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4D88F4-AB66-A93F-74D4-CC8167C1D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5" y="1109466"/>
            <a:ext cx="6927872" cy="56750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D857B96-5D7C-4886-169E-D134D3BEFDEB}"/>
              </a:ext>
            </a:extLst>
          </p:cNvPr>
          <p:cNvSpPr/>
          <p:nvPr/>
        </p:nvSpPr>
        <p:spPr>
          <a:xfrm>
            <a:off x="8569328" y="5000625"/>
            <a:ext cx="241300" cy="1619249"/>
          </a:xfrm>
          <a:prstGeom prst="rect">
            <a:avLst/>
          </a:prstGeom>
          <a:solidFill>
            <a:srgbClr val="F4E5D4"/>
          </a:solidFill>
          <a:ln>
            <a:solidFill>
              <a:srgbClr val="F4E5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DFD2D7-3A4D-0B0A-DCF1-6A8D289EB0B5}"/>
              </a:ext>
            </a:extLst>
          </p:cNvPr>
          <p:cNvSpPr/>
          <p:nvPr/>
        </p:nvSpPr>
        <p:spPr>
          <a:xfrm>
            <a:off x="3867788" y="3055621"/>
            <a:ext cx="241300" cy="1882139"/>
          </a:xfrm>
          <a:prstGeom prst="rect">
            <a:avLst/>
          </a:prstGeom>
          <a:solidFill>
            <a:srgbClr val="F4E5D4"/>
          </a:solidFill>
          <a:ln>
            <a:solidFill>
              <a:srgbClr val="F4E5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71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666D694-5B72-B9BF-2BE5-7966CDF57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993568"/>
              </p:ext>
            </p:extLst>
          </p:nvPr>
        </p:nvGraphicFramePr>
        <p:xfrm>
          <a:off x="8653862" y="3019028"/>
          <a:ext cx="2241213" cy="137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1213">
                  <a:extLst>
                    <a:ext uri="{9D8B030D-6E8A-4147-A177-3AD203B41FA5}">
                      <a16:colId xmlns:a16="http://schemas.microsoft.com/office/drawing/2014/main" val="177640965"/>
                    </a:ext>
                  </a:extLst>
                </a:gridCol>
              </a:tblGrid>
              <a:tr h="3331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keyword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58135421"/>
                  </a:ext>
                </a:extLst>
              </a:tr>
              <a:tr h="94676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rgbClr val="FF0000"/>
                          </a:solidFill>
                        </a:rPr>
                        <a:t>my_key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chemeClr val="accent1"/>
                          </a:solidFill>
                        </a:rPr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output1~6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443831617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07942C4-F680-DD15-B393-2F9E3945F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47051"/>
              </p:ext>
            </p:extLst>
          </p:nvPr>
        </p:nvGraphicFramePr>
        <p:xfrm>
          <a:off x="1296924" y="2560940"/>
          <a:ext cx="2241213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1213">
                  <a:extLst>
                    <a:ext uri="{9D8B030D-6E8A-4147-A177-3AD203B41FA5}">
                      <a16:colId xmlns:a16="http://schemas.microsoft.com/office/drawing/2014/main" val="177640965"/>
                    </a:ext>
                  </a:extLst>
                </a:gridCol>
              </a:tblGrid>
              <a:tr h="386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press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58135421"/>
                  </a:ext>
                </a:extLst>
              </a:tr>
              <a:tr h="96461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rgbClr val="FF0000"/>
                          </a:solidFill>
                        </a:rPr>
                        <a:t>press_id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/>
                        <a:t>count_pnews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/>
                        <a:t>count_pgood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intro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443831617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9B3BD2F-224F-0FAA-ABA7-045FD388E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810348"/>
              </p:ext>
            </p:extLst>
          </p:nvPr>
        </p:nvGraphicFramePr>
        <p:xfrm>
          <a:off x="1296924" y="4751602"/>
          <a:ext cx="2241213" cy="19846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1213">
                  <a:extLst>
                    <a:ext uri="{9D8B030D-6E8A-4147-A177-3AD203B41FA5}">
                      <a16:colId xmlns:a16="http://schemas.microsoft.com/office/drawing/2014/main" val="177640965"/>
                    </a:ext>
                  </a:extLst>
                </a:gridCol>
              </a:tblGrid>
              <a:tr h="3950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editor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58135421"/>
                  </a:ext>
                </a:extLst>
              </a:tr>
              <a:tr h="157317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rgbClr val="FF0000"/>
                          </a:solidFill>
                        </a:rPr>
                        <a:t>editor_id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chemeClr val="accent1"/>
                          </a:solidFill>
                        </a:rPr>
                        <a:t>press_id</a:t>
                      </a:r>
                      <a:endParaRPr lang="en-US" altLang="ko-KR" sz="1800" dirty="0">
                        <a:solidFill>
                          <a:schemeClr val="accent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interest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/>
                        <a:t>count_enews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/>
                        <a:t>count_egood</a:t>
                      </a:r>
                      <a:endParaRPr lang="en-US" altLang="ko-KR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44383161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D045389-0037-A495-5B33-D3C644663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109783"/>
              </p:ext>
            </p:extLst>
          </p:nvPr>
        </p:nvGraphicFramePr>
        <p:xfrm>
          <a:off x="1296924" y="878475"/>
          <a:ext cx="2241213" cy="11377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1213">
                  <a:extLst>
                    <a:ext uri="{9D8B030D-6E8A-4147-A177-3AD203B41FA5}">
                      <a16:colId xmlns:a16="http://schemas.microsoft.com/office/drawing/2014/main" val="177640965"/>
                    </a:ext>
                  </a:extLst>
                </a:gridCol>
              </a:tblGrid>
              <a:tr h="3637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history 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58135421"/>
                  </a:ext>
                </a:extLst>
              </a:tr>
              <a:tr h="72624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date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</a:rPr>
                        <a:t>t_img</a:t>
                      </a:r>
                      <a:endParaRPr lang="en-US" altLang="ko-KR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443831617"/>
                  </a:ext>
                </a:extLst>
              </a:tr>
            </a:tbl>
          </a:graphicData>
        </a:graphic>
      </p:graphicFrame>
      <p:graphicFrame>
        <p:nvGraphicFramePr>
          <p:cNvPr id="28" name="표 5">
            <a:extLst>
              <a:ext uri="{FF2B5EF4-FFF2-40B4-BE49-F238E27FC236}">
                <a16:creationId xmlns:a16="http://schemas.microsoft.com/office/drawing/2014/main" id="{6D494CFD-AFBC-175B-550C-B38C49EAA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0978"/>
              </p:ext>
            </p:extLst>
          </p:nvPr>
        </p:nvGraphicFramePr>
        <p:xfrm>
          <a:off x="4975393" y="2211859"/>
          <a:ext cx="2241213" cy="3291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1213">
                  <a:extLst>
                    <a:ext uri="{9D8B030D-6E8A-4147-A177-3AD203B41FA5}">
                      <a16:colId xmlns:a16="http://schemas.microsoft.com/office/drawing/2014/main" val="177640965"/>
                    </a:ext>
                  </a:extLst>
                </a:gridCol>
              </a:tblGrid>
              <a:tr h="394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raw_news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58135421"/>
                  </a:ext>
                </a:extLst>
              </a:tr>
              <a:tr h="276030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rgbClr val="FF0000"/>
                          </a:solidFill>
                        </a:rPr>
                        <a:t>news_id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title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article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chemeClr val="accent1"/>
                          </a:solidFill>
                        </a:rPr>
                        <a:t>date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chemeClr val="accent1"/>
                          </a:solidFill>
                        </a:rPr>
                        <a:t>press_id</a:t>
                      </a:r>
                      <a:endParaRPr lang="en-US" altLang="ko-KR" sz="1800" dirty="0">
                        <a:solidFill>
                          <a:schemeClr val="accent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chemeClr val="accent1"/>
                          </a:solidFill>
                        </a:rPr>
                        <a:t>editor_id</a:t>
                      </a:r>
                      <a:endParaRPr lang="en-US" altLang="ko-KR" sz="1800" dirty="0">
                        <a:solidFill>
                          <a:schemeClr val="accent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/>
                        <a:t>image_url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category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/>
                        <a:t>news_url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/>
                        <a:t>news_sum</a:t>
                      </a:r>
                      <a:endParaRPr lang="en-US" altLang="ko-KR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443831617"/>
                  </a:ext>
                </a:extLst>
              </a:tr>
            </a:tbl>
          </a:graphicData>
        </a:graphic>
      </p:graphicFrame>
      <p:graphicFrame>
        <p:nvGraphicFramePr>
          <p:cNvPr id="29" name="표 5">
            <a:extLst>
              <a:ext uri="{FF2B5EF4-FFF2-40B4-BE49-F238E27FC236}">
                <a16:creationId xmlns:a16="http://schemas.microsoft.com/office/drawing/2014/main" id="{95546A07-27B6-66BE-301D-238292B7F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31874"/>
              </p:ext>
            </p:extLst>
          </p:nvPr>
        </p:nvGraphicFramePr>
        <p:xfrm>
          <a:off x="8653862" y="962903"/>
          <a:ext cx="2241213" cy="14501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1213">
                  <a:extLst>
                    <a:ext uri="{9D8B030D-6E8A-4147-A177-3AD203B41FA5}">
                      <a16:colId xmlns:a16="http://schemas.microsoft.com/office/drawing/2014/main" val="177640965"/>
                    </a:ext>
                  </a:extLst>
                </a:gridCol>
              </a:tblGrid>
              <a:tr h="332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user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58135421"/>
                  </a:ext>
                </a:extLst>
              </a:tr>
              <a:tr h="1038659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id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pw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my_key1~6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443831617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4BF3B40A-F2F8-2446-6A93-70301C19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283072"/>
              </p:ext>
            </p:extLst>
          </p:nvPr>
        </p:nvGraphicFramePr>
        <p:xfrm>
          <a:off x="8653861" y="4751603"/>
          <a:ext cx="2241214" cy="17164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1214">
                  <a:extLst>
                    <a:ext uri="{9D8B030D-6E8A-4147-A177-3AD203B41FA5}">
                      <a16:colId xmlns:a16="http://schemas.microsoft.com/office/drawing/2014/main" val="177640965"/>
                    </a:ext>
                  </a:extLst>
                </a:gridCol>
              </a:tblGrid>
              <a:tr h="390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diary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58135421"/>
                  </a:ext>
                </a:extLst>
              </a:tr>
              <a:tr h="1304962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>
                          <a:solidFill>
                            <a:srgbClr val="FF0000"/>
                          </a:solidFill>
                        </a:rPr>
                        <a:t>scrap_id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accent1"/>
                          </a:solidFill>
                        </a:rPr>
                        <a:t>id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accent1"/>
                          </a:solidFill>
                        </a:rPr>
                        <a:t>news_id</a:t>
                      </a:r>
                      <a:endParaRPr lang="en-US" altLang="ko-KR" sz="1800" dirty="0">
                        <a:solidFill>
                          <a:schemeClr val="accent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/>
                        <a:t>chat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443831617"/>
                  </a:ext>
                </a:extLst>
              </a:tr>
            </a:tbl>
          </a:graphicData>
        </a:graphic>
      </p:graphicFrame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4438DE1-8E51-C23A-3D3D-C7E83EEA64F1}"/>
              </a:ext>
            </a:extLst>
          </p:cNvPr>
          <p:cNvCxnSpPr/>
          <p:nvPr/>
        </p:nvCxnSpPr>
        <p:spPr>
          <a:xfrm>
            <a:off x="2540000" y="1460500"/>
            <a:ext cx="2616200" cy="2184400"/>
          </a:xfrm>
          <a:prstGeom prst="bentConnector3">
            <a:avLst>
              <a:gd name="adj1" fmla="val 7621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615C847-32C8-8BFF-7DDE-04137AF6CD1B}"/>
              </a:ext>
            </a:extLst>
          </p:cNvPr>
          <p:cNvCxnSpPr/>
          <p:nvPr/>
        </p:nvCxnSpPr>
        <p:spPr>
          <a:xfrm>
            <a:off x="2857500" y="3162300"/>
            <a:ext cx="2298700" cy="762000"/>
          </a:xfrm>
          <a:prstGeom prst="bentConnector3">
            <a:avLst>
              <a:gd name="adj1" fmla="val 6049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BAE3E26-9DB8-F50A-DCC6-61BECA348B51}"/>
              </a:ext>
            </a:extLst>
          </p:cNvPr>
          <p:cNvCxnSpPr/>
          <p:nvPr/>
        </p:nvCxnSpPr>
        <p:spPr>
          <a:xfrm rot="10800000" flipV="1">
            <a:off x="2730500" y="4206860"/>
            <a:ext cx="2425700" cy="11779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5BBE3AA-719C-CEE0-722F-B6BC1BB98990}"/>
              </a:ext>
            </a:extLst>
          </p:cNvPr>
          <p:cNvCxnSpPr/>
          <p:nvPr/>
        </p:nvCxnSpPr>
        <p:spPr>
          <a:xfrm flipH="1">
            <a:off x="8013700" y="1574800"/>
            <a:ext cx="8255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AB578D8-CD6A-F05F-B114-126EB8451B73}"/>
              </a:ext>
            </a:extLst>
          </p:cNvPr>
          <p:cNvCxnSpPr>
            <a:cxnSpLocks/>
          </p:cNvCxnSpPr>
          <p:nvPr/>
        </p:nvCxnSpPr>
        <p:spPr>
          <a:xfrm>
            <a:off x="8013700" y="1574800"/>
            <a:ext cx="0" cy="4038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8EC76E0-AA96-3198-C6AD-3E1D5D27FFCF}"/>
              </a:ext>
            </a:extLst>
          </p:cNvPr>
          <p:cNvCxnSpPr/>
          <p:nvPr/>
        </p:nvCxnSpPr>
        <p:spPr>
          <a:xfrm>
            <a:off x="8013700" y="3924300"/>
            <a:ext cx="8255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E7E2456-1BEF-19BD-B6DD-0501FA51B6E0}"/>
              </a:ext>
            </a:extLst>
          </p:cNvPr>
          <p:cNvCxnSpPr/>
          <p:nvPr/>
        </p:nvCxnSpPr>
        <p:spPr>
          <a:xfrm>
            <a:off x="8013700" y="5613400"/>
            <a:ext cx="8255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D8AA9FB-274D-E28B-CC98-A644EC7FD8E9}"/>
              </a:ext>
            </a:extLst>
          </p:cNvPr>
          <p:cNvCxnSpPr/>
          <p:nvPr/>
        </p:nvCxnSpPr>
        <p:spPr>
          <a:xfrm flipH="1">
            <a:off x="787400" y="3162300"/>
            <a:ext cx="6604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92B9C64-790D-6BA1-4438-2CDFD54369B7}"/>
              </a:ext>
            </a:extLst>
          </p:cNvPr>
          <p:cNvCxnSpPr/>
          <p:nvPr/>
        </p:nvCxnSpPr>
        <p:spPr>
          <a:xfrm>
            <a:off x="800100" y="3162300"/>
            <a:ext cx="0" cy="24511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C8F87F2-AE50-2E68-F855-C303F3C25156}"/>
              </a:ext>
            </a:extLst>
          </p:cNvPr>
          <p:cNvCxnSpPr/>
          <p:nvPr/>
        </p:nvCxnSpPr>
        <p:spPr>
          <a:xfrm>
            <a:off x="800100" y="5613400"/>
            <a:ext cx="6477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7A640DF-2632-915A-9FB0-B972FE16B255}"/>
              </a:ext>
            </a:extLst>
          </p:cNvPr>
          <p:cNvCxnSpPr/>
          <p:nvPr/>
        </p:nvCxnSpPr>
        <p:spPr>
          <a:xfrm flipH="1">
            <a:off x="7721600" y="5930900"/>
            <a:ext cx="1117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8716671-36A7-93B0-447F-717C89E90F4F}"/>
              </a:ext>
            </a:extLst>
          </p:cNvPr>
          <p:cNvCxnSpPr/>
          <p:nvPr/>
        </p:nvCxnSpPr>
        <p:spPr>
          <a:xfrm flipV="1">
            <a:off x="7723414" y="2841172"/>
            <a:ext cx="0" cy="30861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F828BEA-5060-6CC8-4D56-9D57C659492E}"/>
              </a:ext>
            </a:extLst>
          </p:cNvPr>
          <p:cNvCxnSpPr/>
          <p:nvPr/>
        </p:nvCxnSpPr>
        <p:spPr>
          <a:xfrm flipH="1">
            <a:off x="6337300" y="2832100"/>
            <a:ext cx="13843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제목 3">
            <a:extLst>
              <a:ext uri="{FF2B5EF4-FFF2-40B4-BE49-F238E27FC236}">
                <a16:creationId xmlns:a16="http://schemas.microsoft.com/office/drawing/2014/main" id="{EEE2D706-C3FF-57C0-1121-3ED78C2C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446" y="786493"/>
            <a:ext cx="2755106" cy="567808"/>
          </a:xfrm>
        </p:spPr>
        <p:txBody>
          <a:bodyPr/>
          <a:lstStyle/>
          <a:p>
            <a:pPr algn="ctr"/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761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43680E-22BA-4DE7-B9C4-B76CDD72548D}"/>
              </a:ext>
            </a:extLst>
          </p:cNvPr>
          <p:cNvSpPr txBox="1"/>
          <p:nvPr/>
        </p:nvSpPr>
        <p:spPr>
          <a:xfrm>
            <a:off x="1035170" y="1759495"/>
            <a:ext cx="8919713" cy="466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로그인 기능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A66235-F0C9-CE83-407B-01CAAF323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8"/>
          <a:stretch/>
        </p:blipFill>
        <p:spPr>
          <a:xfrm>
            <a:off x="2329540" y="2578182"/>
            <a:ext cx="3766460" cy="3426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제목 3">
            <a:extLst>
              <a:ext uri="{FF2B5EF4-FFF2-40B4-BE49-F238E27FC236}">
                <a16:creationId xmlns:a16="http://schemas.microsoft.com/office/drawing/2014/main" id="{293184A7-6BF7-1BE0-CE16-233C1FFE8C20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데모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A06797-021E-C39A-E6C9-3D0723C77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8"/>
          <a:stretch/>
        </p:blipFill>
        <p:spPr>
          <a:xfrm>
            <a:off x="6545383" y="2578182"/>
            <a:ext cx="3766460" cy="3426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DEA5FA-D077-C7D3-315E-73228E4C0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9" t="4257" r="3209" b="6603"/>
          <a:stretch/>
        </p:blipFill>
        <p:spPr>
          <a:xfrm>
            <a:off x="6902343" y="3506762"/>
            <a:ext cx="3052540" cy="23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9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43680E-22BA-4DE7-B9C4-B76CDD72548D}"/>
              </a:ext>
            </a:extLst>
          </p:cNvPr>
          <p:cNvSpPr txBox="1"/>
          <p:nvPr/>
        </p:nvSpPr>
        <p:spPr>
          <a:xfrm>
            <a:off x="1035170" y="1744057"/>
            <a:ext cx="8919713" cy="466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메인 뉴스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E87638-86C8-C75C-D8EC-9A95ADC8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57" y="2620215"/>
            <a:ext cx="8316686" cy="3822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5DD32B47-613B-2157-29F4-8E26405D89CD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데모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905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46B335-BFF8-C181-0361-68D0B8146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86" y="2153235"/>
            <a:ext cx="7228114" cy="4467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BCD05E-21A4-F45F-CB69-ECF8829D5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223" y="942844"/>
            <a:ext cx="3256777" cy="37126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6A0F0C-6E5C-D1BF-C299-4497D42B0CF0}"/>
              </a:ext>
            </a:extLst>
          </p:cNvPr>
          <p:cNvSpPr txBox="1"/>
          <p:nvPr/>
        </p:nvSpPr>
        <p:spPr>
          <a:xfrm>
            <a:off x="1035170" y="1744057"/>
            <a:ext cx="8919713" cy="466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메인 뉴스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D0A76BAA-DAE7-CBB3-0412-371671DE6B0A}"/>
              </a:ext>
            </a:extLst>
          </p:cNvPr>
          <p:cNvSpPr txBox="1">
            <a:spLocks/>
          </p:cNvSpPr>
          <p:nvPr/>
        </p:nvSpPr>
        <p:spPr>
          <a:xfrm>
            <a:off x="1035170" y="1109466"/>
            <a:ext cx="551021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데모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689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387</Words>
  <Application>Microsoft Office PowerPoint</Application>
  <PresentationFormat>와이드스크린</PresentationFormat>
  <Paragraphs>114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맑은 고딕</vt:lpstr>
      <vt:lpstr>나눔스퀘어_ac</vt:lpstr>
      <vt:lpstr>나눔스퀘어_ac Bold</vt:lpstr>
      <vt:lpstr>Roboto</vt:lpstr>
      <vt:lpstr>Wingdings</vt:lpstr>
      <vt:lpstr>12롯데마트행복Light</vt:lpstr>
      <vt:lpstr>나눔스퀘어_ac ExtraBold</vt:lpstr>
      <vt:lpstr>12롯데마트행복Bold</vt:lpstr>
      <vt:lpstr>Arial</vt:lpstr>
      <vt:lpstr>Office 테마</vt:lpstr>
      <vt:lpstr>키야 (Keyword Article)</vt:lpstr>
      <vt:lpstr>PowerPoint 프레젠테이션</vt:lpstr>
      <vt:lpstr>PowerPoint 프레젠테이션</vt:lpstr>
      <vt:lpstr>PowerPoint 프레젠테이션</vt:lpstr>
      <vt:lpstr>주요 기능</vt:lpstr>
      <vt:lpstr>Mysql 테이블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Kim AhEun</cp:lastModifiedBy>
  <cp:revision>296</cp:revision>
  <dcterms:created xsi:type="dcterms:W3CDTF">2017-12-10T15:04:34Z</dcterms:created>
  <dcterms:modified xsi:type="dcterms:W3CDTF">2022-11-28T12:35:50Z</dcterms:modified>
</cp:coreProperties>
</file>